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1" r:id="rId9"/>
    <p:sldId id="266" r:id="rId10"/>
    <p:sldId id="264" r:id="rId11"/>
    <p:sldId id="267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1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2" indent="0" algn="ctr">
              <a:buNone/>
              <a:defRPr sz="1600"/>
            </a:lvl6pPr>
            <a:lvl7pPr marL="2743166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8583-5E0B-4EA2-8827-D66B00D11119}" type="datetimeFigureOut">
              <a:rPr lang="hu-HU" smtClean="0"/>
              <a:t>2020. 04. 03.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C67A-144D-46EC-84BD-9719F32A0F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378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8583-5E0B-4EA2-8827-D66B00D11119}" type="datetimeFigureOut">
              <a:rPr lang="hu-HU" smtClean="0"/>
              <a:t>2020. 04. 03.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C67A-144D-46EC-84BD-9719F32A0F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402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8583-5E0B-4EA2-8827-D66B00D11119}" type="datetimeFigureOut">
              <a:rPr lang="hu-HU" smtClean="0"/>
              <a:t>2020. 04. 03.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C67A-144D-46EC-84BD-9719F32A0F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56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8583-5E0B-4EA2-8827-D66B00D11119}" type="datetimeFigureOut">
              <a:rPr lang="hu-HU" smtClean="0"/>
              <a:t>2020. 04. 03.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C67A-144D-46EC-84BD-9719F32A0F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010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8583-5E0B-4EA2-8827-D66B00D11119}" type="datetimeFigureOut">
              <a:rPr lang="hu-HU" smtClean="0"/>
              <a:t>2020. 04. 03.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C67A-144D-46EC-84BD-9719F32A0F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71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8583-5E0B-4EA2-8827-D66B00D11119}" type="datetimeFigureOut">
              <a:rPr lang="hu-HU" smtClean="0"/>
              <a:t>2020. 04. 03.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C67A-144D-46EC-84BD-9719F32A0F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911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8583-5E0B-4EA2-8827-D66B00D11119}" type="datetimeFigureOut">
              <a:rPr lang="hu-HU" smtClean="0"/>
              <a:t>2020. 04. 03.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C67A-144D-46EC-84BD-9719F32A0F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042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8583-5E0B-4EA2-8827-D66B00D11119}" type="datetimeFigureOut">
              <a:rPr lang="hu-HU" smtClean="0"/>
              <a:t>2020. 04. 03.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C67A-144D-46EC-84BD-9719F32A0F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720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8583-5E0B-4EA2-8827-D66B00D11119}" type="datetimeFigureOut">
              <a:rPr lang="hu-HU" smtClean="0"/>
              <a:t>2020. 04. 03.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C67A-144D-46EC-84BD-9719F32A0F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137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6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8583-5E0B-4EA2-8827-D66B00D11119}" type="datetimeFigureOut">
              <a:rPr lang="hu-HU" smtClean="0"/>
              <a:t>2020. 04. 03.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C67A-144D-46EC-84BD-9719F32A0F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42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6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8583-5E0B-4EA2-8827-D66B00D11119}" type="datetimeFigureOut">
              <a:rPr lang="hu-HU" smtClean="0"/>
              <a:t>2020. 04. 03.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C67A-144D-46EC-84BD-9719F32A0F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129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3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68583-5E0B-4EA2-8827-D66B00D11119}" type="datetimeFigureOut">
              <a:rPr lang="hu-HU" smtClean="0"/>
              <a:t>2020. 04. 03.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3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1C67A-144D-46EC-84BD-9719F32A0F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973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88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2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6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1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4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8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képen a következők lehetnek: felhő, égbolt, fa, fű, túra/szabadtéri és termész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5666512" y="1"/>
            <a:ext cx="5749637" cy="4475019"/>
          </a:xfrm>
        </p:spPr>
        <p:txBody>
          <a:bodyPr>
            <a:noAutofit/>
          </a:bodyPr>
          <a:lstStyle/>
          <a:p>
            <a:r>
              <a:rPr lang="hu-HU" sz="6500" dirty="0">
                <a:latin typeface="Algerian" panose="04020705040A02060702" pitchFamily="82" charset="0"/>
              </a:rPr>
              <a:t>A TÉGLÁSKERTI REFORMÁTUS TORONY</a:t>
            </a:r>
            <a:br>
              <a:rPr lang="hu-HU" sz="6500" dirty="0">
                <a:latin typeface="Algerian" panose="04020705040A02060702" pitchFamily="82" charset="0"/>
              </a:rPr>
            </a:br>
            <a:r>
              <a:rPr lang="hu-HU" sz="6500" dirty="0">
                <a:latin typeface="Algerian" panose="04020705040A02060702" pitchFamily="82" charset="0"/>
              </a:rPr>
              <a:t>TEMPLOM</a:t>
            </a:r>
          </a:p>
        </p:txBody>
      </p:sp>
    </p:spTree>
    <p:extLst>
      <p:ext uri="{BB962C8B-B14F-4D97-AF65-F5344CB8AC3E}">
        <p14:creationId xmlns:p14="http://schemas.microsoft.com/office/powerpoint/2010/main" val="36675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6252728" y="1415907"/>
            <a:ext cx="5107999" cy="51511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sz="6400" dirty="0"/>
              <a:t>A gyülekezet </a:t>
            </a:r>
            <a:r>
              <a:rPr lang="hu-HU" sz="6400" dirty="0" smtClean="0"/>
              <a:t>- leválva</a:t>
            </a:r>
            <a:r>
              <a:rPr lang="hu-HU" sz="6400" b="1" dirty="0" smtClean="0"/>
              <a:t> </a:t>
            </a:r>
            <a:r>
              <a:rPr lang="hu-HU" sz="6400" dirty="0"/>
              <a:t>a Kistemplom-Ispotályi </a:t>
            </a:r>
            <a:r>
              <a:rPr lang="hu-HU" sz="6400" dirty="0" smtClean="0"/>
              <a:t>Egyházközségtől -. hivatalosan </a:t>
            </a:r>
            <a:r>
              <a:rPr lang="hu-HU" sz="6400" dirty="0"/>
              <a:t>2005. április 1-jén vette használatba az épületet, mint önálló missziói </a:t>
            </a:r>
            <a:r>
              <a:rPr lang="hu-HU" sz="6400" dirty="0" smtClean="0"/>
              <a:t>egyházközség. Jelenleg közel 200 egyháztagot számlál. A vasárnapi istentiszteleten átlag 40-45 fő van jelen.  </a:t>
            </a:r>
            <a:endParaRPr lang="hu-HU" sz="6400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7" y="366659"/>
            <a:ext cx="4877116" cy="63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84502" y="2322285"/>
            <a:ext cx="70976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000" dirty="0" smtClean="0"/>
              <a:t>KÖSZÖNÖM A FIGYELMET!</a:t>
            </a: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4064001" y="3780372"/>
            <a:ext cx="37386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 smtClean="0"/>
              <a:t>Készítette: Vas Rebeka </a:t>
            </a:r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19993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9755" y="309708"/>
            <a:ext cx="3318164" cy="867931"/>
          </a:xfrm>
        </p:spPr>
        <p:txBody>
          <a:bodyPr/>
          <a:lstStyle/>
          <a:p>
            <a:r>
              <a:rPr lang="hu-HU" dirty="0" smtClean="0">
                <a:latin typeface="Algerian" panose="04020705040A02060702" pitchFamily="82" charset="0"/>
              </a:rPr>
              <a:t>TÖRTÉNETE</a:t>
            </a:r>
            <a:endParaRPr lang="hu-HU" dirty="0">
              <a:latin typeface="Algerian" panose="04020705040A020607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94764" y="309710"/>
            <a:ext cx="5306291" cy="5994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500" dirty="0"/>
              <a:t>„Toronytemplom” így nevezte el az építész a művét mivel formailag az 1635 körül készült, nyírbátori harangtorony modern változata. A családi házas beépítettségű, kertvárosi környezet, szinte sugallja  a magyar vidékre jellemző építészeti </a:t>
            </a:r>
            <a:r>
              <a:rPr lang="hu-HU" sz="3500" dirty="0" smtClean="0"/>
              <a:t>formát.</a:t>
            </a:r>
            <a:endParaRPr lang="hu-HU" sz="3500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9" y="1378529"/>
            <a:ext cx="5458691" cy="409401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856510" y="5673437"/>
            <a:ext cx="34359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/>
              <a:t>nyírbátori harangtorony</a:t>
            </a:r>
          </a:p>
        </p:txBody>
      </p:sp>
    </p:spTree>
    <p:extLst>
      <p:ext uri="{BB962C8B-B14F-4D97-AF65-F5344CB8AC3E}">
        <p14:creationId xmlns:p14="http://schemas.microsoft.com/office/powerpoint/2010/main" val="253004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1086" y="305998"/>
            <a:ext cx="5642431" cy="2947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001" dirty="0"/>
              <a:t>Az épület egyben jelkép is.              A 2000-2005- </a:t>
            </a:r>
            <a:r>
              <a:rPr lang="hu-HU" sz="3001" dirty="0" err="1"/>
              <a:t>ig</a:t>
            </a:r>
            <a:r>
              <a:rPr lang="hu-HU" sz="3001" dirty="0"/>
              <a:t> épült „jelépület” két alapvető szimbólumból tevődik össze: a torony, és a betlehemi csillag mely a belső architektúrában tölt be nagyobb szerepet. 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775" y="183165"/>
            <a:ext cx="4852083" cy="645714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87" y="3411732"/>
            <a:ext cx="5139372" cy="333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33308" y="346364"/>
            <a:ext cx="4876800" cy="63038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500" dirty="0"/>
              <a:t>Az épület tetején 4 fiatorony látható amely az evangélistákat ( Máté, Márk, Lukács, János ) jelenítik meg. Az ezek közül kiemelkedő, nagy torony harangláb, magát a Megváltót jelképezi mindezzel a magyar reformátusság jelképévé magasodó alaptípusává lett</a:t>
            </a:r>
            <a:r>
              <a:rPr lang="hu-HU" sz="3001" dirty="0"/>
              <a:t>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166258"/>
            <a:ext cx="5017031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89369" y="166182"/>
            <a:ext cx="4368803" cy="4783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500" dirty="0">
                <a:cs typeface="Times New Roman" panose="02020603050405020304" pitchFamily="18" charset="0"/>
              </a:rPr>
              <a:t>A templom Csete György Ybl- és Kossuth-díjas, valamint Magyar Örökség díjjal kitüntetett építész tervei alapján készült. Maga az épület két nagy egységre bontható: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37" y="325839"/>
            <a:ext cx="6451964" cy="432460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98285" y="4949374"/>
            <a:ext cx="104648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500" dirty="0"/>
              <a:t>a földszint, a lelkészlakásnak ad helyet, és a szakrális tér maga a templom, közel 200 ülőhellyel. A feljáró alatti tereket, ifjúsági teremként, és garázskánt hasznosították.</a:t>
            </a:r>
          </a:p>
        </p:txBody>
      </p:sp>
    </p:spTree>
    <p:extLst>
      <p:ext uri="{BB962C8B-B14F-4D97-AF65-F5344CB8AC3E}">
        <p14:creationId xmlns:p14="http://schemas.microsoft.com/office/powerpoint/2010/main" val="33054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8545" y="252640"/>
            <a:ext cx="10515600" cy="1614261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Az épület másik jellegzetessége, az úgynevezett szoknyás, vagy palástos megoldás, mely a hívek befogadását szolgálja. Védően rátelepül a földszintre, ezzel a köpenyes-Mária ábrázolásokat idézi fel.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3" y="1556239"/>
            <a:ext cx="4140201" cy="51923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81" y="1556241"/>
            <a:ext cx="4302171" cy="515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63343" y="374197"/>
            <a:ext cx="5533572" cy="3936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Fedése bitumenes, zöldszürke változatban, mintha egy öreg fazsindelyt utánozna. Helyenként fekete, narancs, vagy vörös részletekkel, amelyek adott esetben , a körben álló őszi fák színpompájára válaszolnak.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69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6659" y="261259"/>
            <a:ext cx="4633685" cy="4978400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+mn-lt"/>
              </a:rPr>
              <a:t>A templom tengelyénél </a:t>
            </a:r>
            <a:r>
              <a:rPr lang="hu-HU" sz="2800" b="1" dirty="0" err="1">
                <a:solidFill>
                  <a:schemeClr val="bg1"/>
                </a:solidFill>
                <a:latin typeface="+mn-lt"/>
              </a:rPr>
              <a:t>elválólag</a:t>
            </a:r>
            <a:r>
              <a:rPr lang="hu-HU" sz="2800" b="1" dirty="0">
                <a:solidFill>
                  <a:schemeClr val="bg1"/>
                </a:solidFill>
                <a:latin typeface="+mn-lt"/>
              </a:rPr>
              <a:t> vezet fel a lépcső az első szintre, a bejárathoz. Az épület K-i homlokzatánál az épületet körbe ölelő földfeljáró indul, amely kényelmes feljárást biztosít a mozgássérültek, idős emberek, babakocsival érkezők számára, ugyanakkor egyfajta meditáció lehetőségét biztosítja.  </a:t>
            </a:r>
          </a:p>
        </p:txBody>
      </p:sp>
    </p:spTree>
    <p:extLst>
      <p:ext uri="{BB962C8B-B14F-4D97-AF65-F5344CB8AC3E}">
        <p14:creationId xmlns:p14="http://schemas.microsoft.com/office/powerpoint/2010/main" val="41923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84918" y="310241"/>
            <a:ext cx="3077029" cy="6388105"/>
          </a:xfrm>
        </p:spPr>
        <p:txBody>
          <a:bodyPr>
            <a:noAutofit/>
          </a:bodyPr>
          <a:lstStyle/>
          <a:p>
            <a:r>
              <a:rPr lang="hu-HU" sz="2400" dirty="0">
                <a:latin typeface="+mn-lt"/>
              </a:rPr>
              <a:t>Belépve a templomba, nagyszerű élményben lehet részünk. A matt hófehér falfelület finom lécezése önmagában is megkapó élményt jelent. Mindenhol, ahol a lécek metszik egymást egy csillogó négyágú csillagot helyeztek el. A </a:t>
            </a:r>
            <a:r>
              <a:rPr lang="hu-HU" sz="2400" dirty="0" err="1">
                <a:latin typeface="+mn-lt"/>
              </a:rPr>
              <a:t>gotizáló</a:t>
            </a:r>
            <a:r>
              <a:rPr lang="hu-HU" sz="2400" dirty="0">
                <a:latin typeface="+mn-lt"/>
              </a:rPr>
              <a:t> kettős kapuzatot zsindely szerűen rakott falapok díszítik, mely visszaköszön a szószéknél és azzal összeépült papi szék építménnyel.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8" y="310241"/>
            <a:ext cx="3986895" cy="531586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228" y="1524002"/>
            <a:ext cx="3880757" cy="51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</TotalTime>
  <Words>394</Words>
  <Application>Microsoft Office PowerPoint</Application>
  <PresentationFormat>Szélesvásznú</PresentationFormat>
  <Paragraphs>15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Times New Roman</vt:lpstr>
      <vt:lpstr>Office-téma</vt:lpstr>
      <vt:lpstr>A TÉGLÁSKERTI REFORMÁTUS TORONY TEMPLOM</vt:lpstr>
      <vt:lpstr>TÖRTÉNETE</vt:lpstr>
      <vt:lpstr>PowerPoint-bemutató</vt:lpstr>
      <vt:lpstr>PowerPoint-bemutató</vt:lpstr>
      <vt:lpstr>PowerPoint-bemutató</vt:lpstr>
      <vt:lpstr>PowerPoint-bemutató</vt:lpstr>
      <vt:lpstr>PowerPoint-bemutató</vt:lpstr>
      <vt:lpstr>A templom tengelyénél elválólag vezet fel a lépcső az első szintre, a bejárathoz. Az épület K-i homlokzatánál az épületet körbe ölelő földfeljáró indul, amely kényelmes feljárást biztosít a mozgássérültek, idős emberek, babakocsival érkezők számára, ugyanakkor egyfajta meditáció lehetőségét biztosítja.  </vt:lpstr>
      <vt:lpstr>Belépve a templomba, nagyszerű élményben lehet részünk. A matt hófehér falfelület finom lécezése önmagában is megkapó élményt jelent. Mindenhol, ahol a lécek metszik egymást egy csillogó négyágú csillagot helyeztek el. A gotizáló kettős kapuzatot zsindely szerűen rakott falapok díszítik, mely visszaköszön a szószéknél és azzal összeépült papi szék építménnyel.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Debreceni Nagytemplom</dc:title>
  <dc:creator>Windows-felhasználó</dc:creator>
  <cp:lastModifiedBy>Windows-felhasználó</cp:lastModifiedBy>
  <cp:revision>70</cp:revision>
  <dcterms:created xsi:type="dcterms:W3CDTF">2020-04-03T08:45:37Z</dcterms:created>
  <dcterms:modified xsi:type="dcterms:W3CDTF">2020-04-03T17:38:07Z</dcterms:modified>
</cp:coreProperties>
</file>